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440000" cx="7560000"/>
  <p:notesSz cx="6858000" cy="9144000"/>
  <p:embeddedFontLst>
    <p:embeddedFont>
      <p:font typeface="Roboto"/>
      <p:regular r:id="rId7"/>
      <p:bold r:id="rId8"/>
      <p:italic r:id="rId9"/>
      <p:boldItalic r:id="rId10"/>
    </p:embeddedFont>
    <p:embeddedFont>
      <p:font typeface="Fira Sans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27">
          <p15:clr>
            <a:srgbClr val="747775"/>
          </p15:clr>
        </p15:guide>
        <p15:guide id="3" pos="4490">
          <p15:clr>
            <a:srgbClr val="747775"/>
          </p15:clr>
        </p15:guide>
        <p15:guide id="4" pos="483">
          <p15:clr>
            <a:srgbClr val="747775"/>
          </p15:clr>
        </p15:guide>
        <p15:guide id="5" orient="horz" pos="483">
          <p15:clr>
            <a:srgbClr val="747775"/>
          </p15:clr>
        </p15:guide>
        <p15:guide id="6" orient="horz" pos="6093">
          <p15:clr>
            <a:srgbClr val="747775"/>
          </p15:clr>
        </p15:guide>
        <p15:guide id="7" orient="horz" pos="1242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27"/>
        <p:guide pos="4490"/>
        <p:guide pos="483"/>
        <p:guide pos="483" orient="horz"/>
        <p:guide pos="6093" orient="horz"/>
        <p:guide pos="124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FiraSans-regular.fntdata"/><Relationship Id="rId10" Type="http://schemas.openxmlformats.org/officeDocument/2006/relationships/font" Target="fonts/Roboto-boldItalic.fntdata"/><Relationship Id="rId13" Type="http://schemas.openxmlformats.org/officeDocument/2006/relationships/font" Target="fonts/FiraSans-italic.fntdata"/><Relationship Id="rId12" Type="http://schemas.openxmlformats.org/officeDocument/2006/relationships/font" Target="fonts/Fira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italic.fntdata"/><Relationship Id="rId14" Type="http://schemas.openxmlformats.org/officeDocument/2006/relationships/font" Target="fonts/Fira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-regular.fntdata"/><Relationship Id="rId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268553ba25_0_52:notes"/>
          <p:cNvSpPr/>
          <p:nvPr>
            <p:ph idx="2" type="sldImg"/>
          </p:nvPr>
        </p:nvSpPr>
        <p:spPr>
          <a:xfrm>
            <a:off x="2187754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268553ba25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me page 1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108200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3A8E"/>
              </a:solidFill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2683231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3A8E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4258262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5833293" y="10982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78D2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 txBox="1"/>
          <p:nvPr/>
        </p:nvSpPr>
        <p:spPr>
          <a:xfrm>
            <a:off x="3055825" y="2123000"/>
            <a:ext cx="6969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213A8E"/>
                </a:solidFill>
              </a:rPr>
              <a:t>Collectif</a:t>
            </a:r>
            <a:endParaRPr b="1" sz="1000">
              <a:solidFill>
                <a:srgbClr val="213A8E"/>
              </a:solidFill>
            </a:endParaRPr>
          </a:p>
        </p:txBody>
      </p:sp>
      <p:pic>
        <p:nvPicPr>
          <p:cNvPr id="16" name="Google Shape;16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2675" y="10982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2"/>
          <p:cNvGrpSpPr/>
          <p:nvPr/>
        </p:nvGrpSpPr>
        <p:grpSpPr>
          <a:xfrm>
            <a:off x="4589789" y="1228274"/>
            <a:ext cx="820008" cy="878061"/>
            <a:chOff x="1674750" y="3254050"/>
            <a:chExt cx="294575" cy="295375"/>
          </a:xfrm>
        </p:grpSpPr>
        <p:sp>
          <p:nvSpPr>
            <p:cNvPr id="18" name="Google Shape;18;p2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2"/>
          <p:cNvSpPr txBox="1"/>
          <p:nvPr/>
        </p:nvSpPr>
        <p:spPr>
          <a:xfrm>
            <a:off x="4319675" y="2132513"/>
            <a:ext cx="14274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000">
                <a:solidFill>
                  <a:srgbClr val="213A8E"/>
                </a:solidFill>
              </a:rPr>
              <a:t>1 heure maximum</a:t>
            </a:r>
            <a:endParaRPr b="1" sz="1000">
              <a:solidFill>
                <a:srgbClr val="213A8E"/>
              </a:solidFill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6009728" y="1356943"/>
            <a:ext cx="368186" cy="287081"/>
          </a:xfrm>
          <a:custGeom>
            <a:rect b="b" l="l" r="r" t="t"/>
            <a:pathLst>
              <a:path extrusionOk="0" h="9925" w="12729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213A8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>
            <a:off x="6009737" y="1858532"/>
            <a:ext cx="340573" cy="339271"/>
            <a:chOff x="2085450" y="842250"/>
            <a:chExt cx="483700" cy="481850"/>
          </a:xfrm>
        </p:grpSpPr>
        <p:sp>
          <p:nvSpPr>
            <p:cNvPr id="24" name="Google Shape;24;p2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27" name="Google Shape;27;p2"/>
          <p:cNvSpPr txBox="1"/>
          <p:nvPr/>
        </p:nvSpPr>
        <p:spPr>
          <a:xfrm>
            <a:off x="6445950" y="13315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800">
                <a:solidFill>
                  <a:srgbClr val="213A8E"/>
                </a:solidFill>
              </a:rPr>
              <a:t>S’exprimer</a:t>
            </a:r>
            <a:endParaRPr b="1" sz="800">
              <a:solidFill>
                <a:srgbClr val="213A8E"/>
              </a:solidFill>
            </a:endParaRPr>
          </a:p>
        </p:txBody>
      </p:sp>
      <p:sp>
        <p:nvSpPr>
          <p:cNvPr id="28" name="Google Shape;28;p2"/>
          <p:cNvSpPr txBox="1"/>
          <p:nvPr/>
        </p:nvSpPr>
        <p:spPr>
          <a:xfrm>
            <a:off x="6445950" y="1772255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800">
                <a:solidFill>
                  <a:srgbClr val="213A8E"/>
                </a:solidFill>
              </a:rPr>
              <a:t>Faire un choix</a:t>
            </a:r>
            <a:endParaRPr b="1" sz="800">
              <a:solidFill>
                <a:srgbClr val="213A8E"/>
              </a:solidFill>
            </a:endParaRPr>
          </a:p>
        </p:txBody>
      </p:sp>
      <p:sp>
        <p:nvSpPr>
          <p:cNvPr id="29" name="Google Shape;29;p2"/>
          <p:cNvSpPr txBox="1"/>
          <p:nvPr/>
        </p:nvSpPr>
        <p:spPr>
          <a:xfrm>
            <a:off x="3021020" y="1884600"/>
            <a:ext cx="7488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rgbClr val="213A8E"/>
                </a:solidFill>
              </a:rPr>
              <a:t>6 max</a:t>
            </a:r>
            <a:endParaRPr b="1">
              <a:solidFill>
                <a:srgbClr val="213A8E"/>
              </a:solidFill>
            </a:endParaRPr>
          </a:p>
        </p:txBody>
      </p:sp>
      <p:sp>
        <p:nvSpPr>
          <p:cNvPr id="30" name="Google Shape;30;p2"/>
          <p:cNvSpPr txBox="1"/>
          <p:nvPr/>
        </p:nvSpPr>
        <p:spPr>
          <a:xfrm>
            <a:off x="1084500" y="9703950"/>
            <a:ext cx="60813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pair">
  <p:cSld name="BIG_NUMB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64" name="Google Shape;64;p11"/>
          <p:cNvSpPr/>
          <p:nvPr/>
        </p:nvSpPr>
        <p:spPr>
          <a:xfrm>
            <a:off x="6828200" y="0"/>
            <a:ext cx="7668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 txBox="1"/>
          <p:nvPr/>
        </p:nvSpPr>
        <p:spPr>
          <a:xfrm>
            <a:off x="11430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ge impair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68" name="Google Shape;68;p12"/>
          <p:cNvSpPr txBox="1"/>
          <p:nvPr/>
        </p:nvSpPr>
        <p:spPr>
          <a:xfrm>
            <a:off x="838200" y="9669450"/>
            <a:ext cx="53172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f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i="1"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" name="Google Shape;69;p12"/>
          <p:cNvSpPr/>
          <p:nvPr/>
        </p:nvSpPr>
        <p:spPr>
          <a:xfrm>
            <a:off x="0" y="0"/>
            <a:ext cx="766800" cy="104400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4" name="Google Shape;34;p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9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7" name="Google Shape;57;p9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11" Type="http://schemas.openxmlformats.org/officeDocument/2006/relationships/image" Target="../media/image6.png"/><Relationship Id="rId10" Type="http://schemas.openxmlformats.org/officeDocument/2006/relationships/image" Target="../media/image7.png"/><Relationship Id="rId12" Type="http://schemas.openxmlformats.org/officeDocument/2006/relationships/image" Target="../media/image3.png"/><Relationship Id="rId9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image" Target="../media/image8.png"/><Relationship Id="rId7" Type="http://schemas.openxmlformats.org/officeDocument/2006/relationships/image" Target="../media/image11.png"/><Relationship Id="rId8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/>
          <p:nvPr/>
        </p:nvSpPr>
        <p:spPr>
          <a:xfrm>
            <a:off x="1036325" y="1203950"/>
            <a:ext cx="5964600" cy="647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L’assistant vocal est une application du smartphone.</a:t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 sz="1200"/>
              <a:t>Avec l’assistant vocal, j’utilise mon smartphone avec la voix</a:t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 sz="1200"/>
              <a:t>Pour démarrer l’assistant vocal, je peux : 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Dire “Ok Google” pour démarrer l’assistant vocal. </a:t>
            </a:r>
            <a:endParaRPr sz="1200"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 sz="1200"/>
              <a:t> </a:t>
            </a:r>
            <a:endParaRPr sz="1200"/>
          </a:p>
          <a:p>
            <a:pPr indent="-3048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Appuyer longtemps sur le bouton d’accueil.</a:t>
            </a:r>
            <a:endParaRPr sz="1200"/>
          </a:p>
          <a:p>
            <a:pPr indent="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 sz="1200"/>
              <a:t>Je dis ce que je veux faire. Une machine entend ma demande </a:t>
            </a:r>
            <a:br>
              <a:rPr lang="fr" sz="1200"/>
            </a:br>
            <a:r>
              <a:rPr lang="fr" sz="1200"/>
              <a:t>et cherche la réponse sur internet. L’assistant vocal fait ce que je demande.</a:t>
            </a:r>
            <a:endParaRPr sz="1200"/>
          </a:p>
          <a:p>
            <a:pPr indent="0" lvl="0" marL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fr" sz="1200"/>
              <a:t>J’utilise l’assistance vocale pour : </a:t>
            </a:r>
            <a:endParaRPr sz="1200"/>
          </a:p>
          <a:p>
            <a:pPr indent="-3048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Envoyer des messages </a:t>
            </a:r>
            <a:endParaRPr sz="1200"/>
          </a:p>
          <a:p>
            <a:pPr indent="-3048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Passer des appels</a:t>
            </a:r>
            <a:endParaRPr sz="1200"/>
          </a:p>
          <a:p>
            <a:pPr indent="-3048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Écouter de la musique </a:t>
            </a:r>
            <a:endParaRPr sz="1200"/>
          </a:p>
          <a:p>
            <a:pPr indent="-3048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●"/>
            </a:pPr>
            <a:r>
              <a:rPr lang="fr" sz="1200"/>
              <a:t>Prendre une photo </a:t>
            </a:r>
            <a:endParaRPr sz="1200"/>
          </a:p>
          <a:p>
            <a:pPr indent="-304800" lvl="0" marL="457200" rtl="0" algn="l">
              <a:lnSpc>
                <a:spcPct val="200000"/>
              </a:lnSpc>
              <a:spcBef>
                <a:spcPts val="1000"/>
              </a:spcBef>
              <a:spcAft>
                <a:spcPts val="1000"/>
              </a:spcAft>
              <a:buSzPts val="1200"/>
              <a:buChar char="●"/>
            </a:pPr>
            <a:r>
              <a:rPr lang="fr" sz="1200"/>
              <a:t>Connaître la météo </a:t>
            </a:r>
            <a:endParaRPr/>
          </a:p>
        </p:txBody>
      </p:sp>
      <p:sp>
        <p:nvSpPr>
          <p:cNvPr id="75" name="Google Shape;75;p13"/>
          <p:cNvSpPr txBox="1"/>
          <p:nvPr>
            <p:ph idx="12" type="sldNum"/>
          </p:nvPr>
        </p:nvSpPr>
        <p:spPr>
          <a:xfrm>
            <a:off x="5781808" y="9669450"/>
            <a:ext cx="1680000" cy="798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76" name="Google Shape;76;p13"/>
          <p:cNvSpPr txBox="1"/>
          <p:nvPr/>
        </p:nvSpPr>
        <p:spPr>
          <a:xfrm>
            <a:off x="1000125" y="507600"/>
            <a:ext cx="611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fr" sz="2000">
                <a:solidFill>
                  <a:srgbClr val="6EBEEB"/>
                </a:solidFill>
                <a:latin typeface="Fira Sans"/>
                <a:ea typeface="Fira Sans"/>
                <a:cs typeface="Fira Sans"/>
                <a:sym typeface="Fira Sans"/>
              </a:rPr>
              <a:t>L’assistant vocal “Ok Google”</a:t>
            </a:r>
            <a:endParaRPr>
              <a:solidFill>
                <a:srgbClr val="6EBEEB"/>
              </a:solidFill>
            </a:endParaRPr>
          </a:p>
        </p:txBody>
      </p:sp>
      <p:sp>
        <p:nvSpPr>
          <p:cNvPr id="77" name="Google Shape;77;p13"/>
          <p:cNvSpPr txBox="1"/>
          <p:nvPr/>
        </p:nvSpPr>
        <p:spPr>
          <a:xfrm>
            <a:off x="1028700" y="1085850"/>
            <a:ext cx="5343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78" name="Google Shape;7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1975" y="1432650"/>
            <a:ext cx="510833" cy="499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0348" y="1432650"/>
            <a:ext cx="535752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57700" y="2613750"/>
            <a:ext cx="914400" cy="50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1200" y="2604225"/>
            <a:ext cx="523875" cy="5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57700" y="3616125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19500" y="5334100"/>
            <a:ext cx="316600" cy="31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899775" y="5755275"/>
            <a:ext cx="442375" cy="44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189325" y="6250669"/>
            <a:ext cx="316600" cy="31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975975" y="6766100"/>
            <a:ext cx="442375" cy="44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044550" y="7269725"/>
            <a:ext cx="390525" cy="3905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13"/>
          <p:cNvGrpSpPr/>
          <p:nvPr/>
        </p:nvGrpSpPr>
        <p:grpSpPr>
          <a:xfrm>
            <a:off x="138821" y="507611"/>
            <a:ext cx="442373" cy="420775"/>
            <a:chOff x="-6690625" y="3631325"/>
            <a:chExt cx="307225" cy="292225"/>
          </a:xfrm>
        </p:grpSpPr>
        <p:sp>
          <p:nvSpPr>
            <p:cNvPr id="89" name="Google Shape;89;p13"/>
            <p:cNvSpPr/>
            <p:nvPr/>
          </p:nvSpPr>
          <p:spPr>
            <a:xfrm>
              <a:off x="-6690625" y="3631325"/>
              <a:ext cx="222925" cy="292225"/>
            </a:xfrm>
            <a:custGeom>
              <a:rect b="b" l="l" r="r" t="t"/>
              <a:pathLst>
                <a:path extrusionOk="0" h="11689" w="8917">
                  <a:moveTo>
                    <a:pt x="5861" y="2773"/>
                  </a:moveTo>
                  <a:cubicBezTo>
                    <a:pt x="6270" y="2773"/>
                    <a:pt x="6333" y="3435"/>
                    <a:pt x="5861" y="3435"/>
                  </a:cubicBezTo>
                  <a:lnTo>
                    <a:pt x="3813" y="3435"/>
                  </a:lnTo>
                  <a:cubicBezTo>
                    <a:pt x="3372" y="3435"/>
                    <a:pt x="3340" y="2773"/>
                    <a:pt x="3813" y="2773"/>
                  </a:cubicBezTo>
                  <a:close/>
                  <a:moveTo>
                    <a:pt x="2742" y="0"/>
                  </a:moveTo>
                  <a:lnTo>
                    <a:pt x="2742" y="2395"/>
                  </a:lnTo>
                  <a:cubicBezTo>
                    <a:pt x="2742" y="2584"/>
                    <a:pt x="2584" y="2741"/>
                    <a:pt x="2395" y="2741"/>
                  </a:cubicBezTo>
                  <a:lnTo>
                    <a:pt x="1" y="2741"/>
                  </a:lnTo>
                  <a:lnTo>
                    <a:pt x="1" y="10649"/>
                  </a:lnTo>
                  <a:cubicBezTo>
                    <a:pt x="1" y="11216"/>
                    <a:pt x="473" y="11689"/>
                    <a:pt x="1009" y="11689"/>
                  </a:cubicBezTo>
                  <a:lnTo>
                    <a:pt x="7909" y="11689"/>
                  </a:lnTo>
                  <a:cubicBezTo>
                    <a:pt x="8444" y="11689"/>
                    <a:pt x="8917" y="11248"/>
                    <a:pt x="8917" y="10649"/>
                  </a:cubicBezTo>
                  <a:lnTo>
                    <a:pt x="8917" y="7751"/>
                  </a:lnTo>
                  <a:lnTo>
                    <a:pt x="6491" y="10177"/>
                  </a:lnTo>
                  <a:cubicBezTo>
                    <a:pt x="6491" y="10271"/>
                    <a:pt x="6428" y="10303"/>
                    <a:pt x="6365" y="10303"/>
                  </a:cubicBezTo>
                  <a:lnTo>
                    <a:pt x="4317" y="10901"/>
                  </a:lnTo>
                  <a:cubicBezTo>
                    <a:pt x="4198" y="10938"/>
                    <a:pt x="4080" y="10955"/>
                    <a:pt x="3967" y="10955"/>
                  </a:cubicBezTo>
                  <a:cubicBezTo>
                    <a:pt x="3209" y="10955"/>
                    <a:pt x="2625" y="10192"/>
                    <a:pt x="2899" y="9452"/>
                  </a:cubicBezTo>
                  <a:lnTo>
                    <a:pt x="3057" y="8979"/>
                  </a:lnTo>
                  <a:lnTo>
                    <a:pt x="1765" y="8979"/>
                  </a:lnTo>
                  <a:cubicBezTo>
                    <a:pt x="1324" y="8979"/>
                    <a:pt x="1293" y="8255"/>
                    <a:pt x="1765" y="8255"/>
                  </a:cubicBezTo>
                  <a:lnTo>
                    <a:pt x="3277" y="8255"/>
                  </a:lnTo>
                  <a:lnTo>
                    <a:pt x="3529" y="7593"/>
                  </a:lnTo>
                  <a:lnTo>
                    <a:pt x="1797" y="7593"/>
                  </a:lnTo>
                  <a:cubicBezTo>
                    <a:pt x="1356" y="7593"/>
                    <a:pt x="1324" y="6869"/>
                    <a:pt x="1797" y="6869"/>
                  </a:cubicBezTo>
                  <a:lnTo>
                    <a:pt x="4034" y="6869"/>
                  </a:lnTo>
                  <a:lnTo>
                    <a:pt x="4695" y="6207"/>
                  </a:lnTo>
                  <a:lnTo>
                    <a:pt x="1765" y="6207"/>
                  </a:lnTo>
                  <a:cubicBezTo>
                    <a:pt x="1324" y="6207"/>
                    <a:pt x="1293" y="5514"/>
                    <a:pt x="1765" y="5514"/>
                  </a:cubicBezTo>
                  <a:lnTo>
                    <a:pt x="5388" y="5514"/>
                  </a:lnTo>
                  <a:lnTo>
                    <a:pt x="6050" y="4821"/>
                  </a:lnTo>
                  <a:lnTo>
                    <a:pt x="1734" y="4821"/>
                  </a:lnTo>
                  <a:cubicBezTo>
                    <a:pt x="1293" y="4821"/>
                    <a:pt x="1261" y="4128"/>
                    <a:pt x="1734" y="4128"/>
                  </a:cubicBezTo>
                  <a:lnTo>
                    <a:pt x="6711" y="4128"/>
                  </a:lnTo>
                  <a:cubicBezTo>
                    <a:pt x="6963" y="3876"/>
                    <a:pt x="8696" y="2080"/>
                    <a:pt x="8917" y="1891"/>
                  </a:cubicBezTo>
                  <a:lnTo>
                    <a:pt x="8917" y="1009"/>
                  </a:lnTo>
                  <a:cubicBezTo>
                    <a:pt x="8917" y="473"/>
                    <a:pt x="8507" y="0"/>
                    <a:pt x="79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-6604350" y="3832175"/>
              <a:ext cx="58675" cy="56550"/>
            </a:xfrm>
            <a:custGeom>
              <a:rect b="b" l="l" r="r" t="t"/>
              <a:pathLst>
                <a:path extrusionOk="0" h="2262" w="2347">
                  <a:moveTo>
                    <a:pt x="614" y="0"/>
                  </a:moveTo>
                  <a:lnTo>
                    <a:pt x="110" y="1607"/>
                  </a:lnTo>
                  <a:cubicBezTo>
                    <a:pt x="1" y="1934"/>
                    <a:pt x="222" y="2262"/>
                    <a:pt x="550" y="2262"/>
                  </a:cubicBezTo>
                  <a:cubicBezTo>
                    <a:pt x="600" y="2262"/>
                    <a:pt x="654" y="2254"/>
                    <a:pt x="709" y="2237"/>
                  </a:cubicBezTo>
                  <a:lnTo>
                    <a:pt x="2347" y="170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-6470875" y="3684775"/>
              <a:ext cx="87475" cy="71800"/>
            </a:xfrm>
            <a:custGeom>
              <a:rect b="b" l="l" r="r" t="t"/>
              <a:pathLst>
                <a:path extrusionOk="0" h="2872" w="3499">
                  <a:moveTo>
                    <a:pt x="1479" y="1"/>
                  </a:moveTo>
                  <a:cubicBezTo>
                    <a:pt x="1176" y="1"/>
                    <a:pt x="868" y="114"/>
                    <a:pt x="599" y="383"/>
                  </a:cubicBezTo>
                  <a:lnTo>
                    <a:pt x="1" y="950"/>
                  </a:lnTo>
                  <a:lnTo>
                    <a:pt x="1954" y="2872"/>
                  </a:lnTo>
                  <a:lnTo>
                    <a:pt x="2521" y="2305"/>
                  </a:lnTo>
                  <a:cubicBezTo>
                    <a:pt x="3498" y="1352"/>
                    <a:pt x="2524" y="1"/>
                    <a:pt x="14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-6578775" y="3721900"/>
              <a:ext cx="143375" cy="143375"/>
            </a:xfrm>
            <a:custGeom>
              <a:rect b="b" l="l" r="r" t="t"/>
              <a:pathLst>
                <a:path extrusionOk="0" h="5735" w="5735">
                  <a:moveTo>
                    <a:pt x="3813" y="1"/>
                  </a:moveTo>
                  <a:lnTo>
                    <a:pt x="1" y="3813"/>
                  </a:lnTo>
                  <a:lnTo>
                    <a:pt x="1922" y="5734"/>
                  </a:lnTo>
                  <a:lnTo>
                    <a:pt x="4474" y="3183"/>
                  </a:lnTo>
                  <a:lnTo>
                    <a:pt x="5734" y="1922"/>
                  </a:lnTo>
                  <a:lnTo>
                    <a:pt x="381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-6685100" y="3636850"/>
              <a:ext cx="47275" cy="46475"/>
            </a:xfrm>
            <a:custGeom>
              <a:rect b="b" l="l" r="r" t="t"/>
              <a:pathLst>
                <a:path extrusionOk="0" h="1859" w="1891">
                  <a:moveTo>
                    <a:pt x="1891" y="0"/>
                  </a:moveTo>
                  <a:lnTo>
                    <a:pt x="0" y="1859"/>
                  </a:lnTo>
                  <a:lnTo>
                    <a:pt x="1891" y="1859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213A8E"/>
      </a:dk1>
      <a:lt1>
        <a:srgbClr val="FFFFFF"/>
      </a:lt1>
      <a:dk2>
        <a:srgbClr val="595959"/>
      </a:dk2>
      <a:lt2>
        <a:srgbClr val="EEEEEE"/>
      </a:lt2>
      <a:accent1>
        <a:srgbClr val="78D2AA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